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2" r:id="rId2"/>
    <p:sldId id="263" r:id="rId3"/>
    <p:sldId id="273" r:id="rId4"/>
    <p:sldId id="274" r:id="rId5"/>
    <p:sldId id="275" r:id="rId6"/>
    <p:sldId id="276" r:id="rId7"/>
    <p:sldId id="277" r:id="rId8"/>
    <p:sldId id="278" r:id="rId9"/>
    <p:sldId id="279" r:id="rId10"/>
    <p:sldId id="284" r:id="rId11"/>
    <p:sldId id="285" r:id="rId12"/>
    <p:sldId id="280" r:id="rId13"/>
    <p:sldId id="281" r:id="rId14"/>
    <p:sldId id="282" r:id="rId15"/>
    <p:sldId id="286" r:id="rId16"/>
    <p:sldId id="28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 y="1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2A54C80-263E-416B-A8E0-580EDEADCBDC}" type="datetimeFigureOut">
              <a:rPr lang="en-US" dirty="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677334" y="1119188"/>
            <a:ext cx="8596668" cy="6762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dirty="0"/>
              <a:t>Biologisch onderzoek</a:t>
            </a:r>
          </a:p>
        </p:txBody>
      </p:sp>
      <p:pic>
        <p:nvPicPr>
          <p:cNvPr id="1026" name="Picture 2" descr="http://www.ctivd.nl/binaries/small/content/gallery/ctivd/attentie-afbeeldingen/aivd-onderzoek-door-de-ctivd-over-biologisch-forensische-onderzoeksmethoden.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9321" y="2266550"/>
            <a:ext cx="5609668" cy="3744285"/>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endParaRPr lang="nl-NL" dirty="0"/>
          </a:p>
        </p:txBody>
      </p:sp>
    </p:spTree>
    <p:extLst>
      <p:ext uri="{BB962C8B-B14F-4D97-AF65-F5344CB8AC3E}">
        <p14:creationId xmlns:p14="http://schemas.microsoft.com/office/powerpoint/2010/main" val="355583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2B491810-545F-41C5-8C81-89E7ABC03A13}"/>
              </a:ext>
            </a:extLst>
          </p:cNvPr>
          <p:cNvPicPr>
            <a:picLocks noGrp="1" noChangeAspect="1"/>
          </p:cNvPicPr>
          <p:nvPr>
            <p:ph idx="1"/>
          </p:nvPr>
        </p:nvPicPr>
        <p:blipFill>
          <a:blip r:embed="rId2"/>
          <a:stretch>
            <a:fillRect/>
          </a:stretch>
        </p:blipFill>
        <p:spPr>
          <a:xfrm>
            <a:off x="1137920" y="407417"/>
            <a:ext cx="8128000" cy="6450583"/>
          </a:xfrm>
          <a:prstGeom prst="rect">
            <a:avLst/>
          </a:prstGeom>
        </p:spPr>
      </p:pic>
    </p:spTree>
    <p:extLst>
      <p:ext uri="{BB962C8B-B14F-4D97-AF65-F5344CB8AC3E}">
        <p14:creationId xmlns:p14="http://schemas.microsoft.com/office/powerpoint/2010/main" val="110662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FB94323-916E-488F-8683-A523638CAE2E}"/>
              </a:ext>
            </a:extLst>
          </p:cNvPr>
          <p:cNvPicPr>
            <a:picLocks noChangeAspect="1"/>
          </p:cNvPicPr>
          <p:nvPr/>
        </p:nvPicPr>
        <p:blipFill>
          <a:blip r:embed="rId2"/>
          <a:stretch>
            <a:fillRect/>
          </a:stretch>
        </p:blipFill>
        <p:spPr>
          <a:xfrm>
            <a:off x="623864" y="243840"/>
            <a:ext cx="10490441" cy="6106160"/>
          </a:xfrm>
          <a:prstGeom prst="rect">
            <a:avLst/>
          </a:prstGeom>
        </p:spPr>
      </p:pic>
    </p:spTree>
    <p:extLst>
      <p:ext uri="{BB962C8B-B14F-4D97-AF65-F5344CB8AC3E}">
        <p14:creationId xmlns:p14="http://schemas.microsoft.com/office/powerpoint/2010/main" val="994220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7B66B-14C0-4020-ABD8-64F3DCF438EC}"/>
              </a:ext>
            </a:extLst>
          </p:cNvPr>
          <p:cNvSpPr>
            <a:spLocks noGrp="1"/>
          </p:cNvSpPr>
          <p:nvPr>
            <p:ph type="title"/>
          </p:nvPr>
        </p:nvSpPr>
        <p:spPr/>
        <p:txBody>
          <a:bodyPr/>
          <a:lstStyle/>
          <a:p>
            <a:r>
              <a:rPr lang="en-US" dirty="0" err="1"/>
              <a:t>Examenvraag</a:t>
            </a:r>
            <a:r>
              <a:rPr lang="en-US" dirty="0"/>
              <a:t> 2017</a:t>
            </a:r>
            <a:endParaRPr lang="nl-NL" dirty="0"/>
          </a:p>
        </p:txBody>
      </p:sp>
      <p:sp>
        <p:nvSpPr>
          <p:cNvPr id="3" name="Tijdelijke aanduiding voor inhoud 2">
            <a:extLst>
              <a:ext uri="{FF2B5EF4-FFF2-40B4-BE49-F238E27FC236}">
                <a16:creationId xmlns:a16="http://schemas.microsoft.com/office/drawing/2014/main" id="{04D6182C-1269-4F84-83D5-8C06E0CA8B17}"/>
              </a:ext>
            </a:extLst>
          </p:cNvPr>
          <p:cNvSpPr>
            <a:spLocks noGrp="1"/>
          </p:cNvSpPr>
          <p:nvPr>
            <p:ph idx="1"/>
          </p:nvPr>
        </p:nvSpPr>
        <p:spPr>
          <a:xfrm>
            <a:off x="677334" y="1314450"/>
            <a:ext cx="9609666" cy="5543549"/>
          </a:xfrm>
        </p:spPr>
        <p:txBody>
          <a:bodyPr>
            <a:normAutofit/>
          </a:bodyPr>
          <a:lstStyle/>
          <a:p>
            <a:pPr marL="0" indent="0">
              <a:buNone/>
            </a:pPr>
            <a:r>
              <a:rPr lang="nl-NL" sz="2000" b="1" dirty="0"/>
              <a:t>Vmbo GT Biologie 2017-1 (2 punten)</a:t>
            </a:r>
          </a:p>
          <a:p>
            <a:pPr marL="0" indent="0">
              <a:buNone/>
            </a:pPr>
            <a:r>
              <a:rPr lang="nl-NL" sz="2000" dirty="0" err="1"/>
              <a:t>Anthocyaan</a:t>
            </a:r>
            <a:r>
              <a:rPr lang="nl-NL" sz="2000" dirty="0"/>
              <a:t> is een paarse kleurstof die voorkomt in bloemen van veel planten, bijvoorbeeld van de grote leeuwenbek. De kleurstof bevindt zich in de vacuole van bloemcellen.</a:t>
            </a:r>
          </a:p>
          <a:p>
            <a:pPr marL="0" indent="0">
              <a:buNone/>
            </a:pPr>
            <a:r>
              <a:rPr lang="nl-NL" sz="2000" dirty="0"/>
              <a:t>Het maken van </a:t>
            </a:r>
            <a:r>
              <a:rPr lang="nl-NL" sz="2000" dirty="0" err="1"/>
              <a:t>anthocyaan</a:t>
            </a:r>
            <a:r>
              <a:rPr lang="nl-NL" sz="2000" dirty="0"/>
              <a:t> wordt geregeld door een gen.</a:t>
            </a:r>
            <a:br>
              <a:rPr lang="nl-NL" sz="2000" dirty="0"/>
            </a:br>
            <a:r>
              <a:rPr lang="nl-NL" sz="2000" dirty="0"/>
              <a:t>Wetenschappers hebben zo’n gen vanuit een cel van een grote leeuwenbek overgebracht in een cel van een tomatenplant. Zo hebben ze tomatenplanten kunnen kweken met paarse tomaten. Paarse tomaten bevatten dezelfde stoffen als rode tomaten, maar veel meer </a:t>
            </a:r>
            <a:r>
              <a:rPr lang="nl-NL" sz="2000" dirty="0" err="1"/>
              <a:t>anthocyaan</a:t>
            </a:r>
            <a:r>
              <a:rPr lang="nl-NL" sz="2000" dirty="0"/>
              <a:t>.</a:t>
            </a:r>
          </a:p>
          <a:p>
            <a:pPr marL="0" indent="0">
              <a:buNone/>
            </a:pPr>
            <a:r>
              <a:rPr lang="nl-NL" sz="2000" dirty="0"/>
              <a:t>Een onderzoeker vermoedt dat veel </a:t>
            </a:r>
            <a:r>
              <a:rPr lang="nl-NL" sz="2000" dirty="0" err="1"/>
              <a:t>anthocyaan</a:t>
            </a:r>
            <a:r>
              <a:rPr lang="nl-NL" sz="2000" dirty="0"/>
              <a:t> in de voeding kan helpen om een verhoogde bloeddruk te verlagen. Hij wil dit onderzoeken door patiënten met een verhoogde bloeddruk dagelijks sap van paarse tomaten te laten drinken.</a:t>
            </a:r>
          </a:p>
          <a:p>
            <a:pPr marL="0" indent="0">
              <a:buNone/>
            </a:pPr>
            <a:r>
              <a:rPr lang="nl-NL" sz="2000" dirty="0"/>
              <a:t>Schrijf een werkplan op voor dit onderzoek</a:t>
            </a:r>
          </a:p>
          <a:p>
            <a:pPr marL="0" indent="0">
              <a:buNone/>
            </a:pPr>
            <a:endParaRPr lang="nl-NL" sz="2000" dirty="0"/>
          </a:p>
        </p:txBody>
      </p:sp>
    </p:spTree>
    <p:extLst>
      <p:ext uri="{BB962C8B-B14F-4D97-AF65-F5344CB8AC3E}">
        <p14:creationId xmlns:p14="http://schemas.microsoft.com/office/powerpoint/2010/main" val="722804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3BD3BE-031B-4B57-82C5-9C5E1E440967}"/>
              </a:ext>
            </a:extLst>
          </p:cNvPr>
          <p:cNvSpPr>
            <a:spLocks noGrp="1"/>
          </p:cNvSpPr>
          <p:nvPr>
            <p:ph type="title"/>
          </p:nvPr>
        </p:nvSpPr>
        <p:spPr/>
        <p:txBody>
          <a:bodyPr/>
          <a:lstStyle/>
          <a:p>
            <a:r>
              <a:rPr lang="en-US" dirty="0" err="1"/>
              <a:t>Examenvraag</a:t>
            </a:r>
            <a:r>
              <a:rPr lang="en-US" dirty="0"/>
              <a:t> 2016</a:t>
            </a:r>
            <a:endParaRPr lang="nl-NL" dirty="0"/>
          </a:p>
        </p:txBody>
      </p:sp>
      <p:sp>
        <p:nvSpPr>
          <p:cNvPr id="3" name="Tijdelijke aanduiding voor inhoud 2">
            <a:extLst>
              <a:ext uri="{FF2B5EF4-FFF2-40B4-BE49-F238E27FC236}">
                <a16:creationId xmlns:a16="http://schemas.microsoft.com/office/drawing/2014/main" id="{AD1EFF4C-11AE-4661-BD09-FC7404A925AD}"/>
              </a:ext>
            </a:extLst>
          </p:cNvPr>
          <p:cNvSpPr>
            <a:spLocks noGrp="1"/>
          </p:cNvSpPr>
          <p:nvPr>
            <p:ph idx="1"/>
          </p:nvPr>
        </p:nvSpPr>
        <p:spPr>
          <a:xfrm>
            <a:off x="677333" y="2160589"/>
            <a:ext cx="9657291" cy="4802186"/>
          </a:xfrm>
        </p:spPr>
        <p:txBody>
          <a:bodyPr>
            <a:normAutofit/>
          </a:bodyPr>
          <a:lstStyle/>
          <a:p>
            <a:pPr marL="0" indent="0">
              <a:buNone/>
            </a:pPr>
            <a:r>
              <a:rPr lang="nl-NL" b="1" dirty="0"/>
              <a:t>Vmbo GT Biologie 2016-1 (1 punt)</a:t>
            </a:r>
          </a:p>
          <a:p>
            <a:pPr marL="0" indent="0">
              <a:buNone/>
            </a:pPr>
            <a:r>
              <a:rPr lang="nl-NL" b="1" dirty="0"/>
              <a:t>Een experiment met tuinkerszaden</a:t>
            </a:r>
          </a:p>
          <a:p>
            <a:pPr marL="0" indent="0">
              <a:buNone/>
            </a:pPr>
            <a:r>
              <a:rPr lang="nl-NL" dirty="0"/>
              <a:t>Jos en Pim doen een experiment met tuinkerszaden. Ze bedekken de bodem van twaalf glazen bakjes met vochtig filtreerpapier. Ze nummeren de bakjes 1 tot en met 12. In elk bakje leggen ze 400 tuinkerszaden. De bakjes 1 tot en met 6 zetten ze in een ruimte waarin voortdurend sigarettenrook wordt geblazen. De andere zes bakjes zetten ze in een ruimte zonder rook. Alle andere omstandigheden zijn in beide ruimtes gelijk.</a:t>
            </a:r>
            <a:br>
              <a:rPr lang="nl-NL" dirty="0"/>
            </a:br>
            <a:r>
              <a:rPr lang="nl-NL" dirty="0"/>
              <a:t>Na drie dagen tellen Jos en Pim hoeveel zaden in elk bakje zijn ontkiemd.</a:t>
            </a:r>
          </a:p>
          <a:p>
            <a:pPr marL="0" indent="0">
              <a:buNone/>
            </a:pPr>
            <a:r>
              <a:rPr lang="nl-NL" dirty="0"/>
              <a:t>Jos en Pim maken een verslag van hun experiment. Het verslag begint met de onderzoeksvraag. </a:t>
            </a:r>
          </a:p>
          <a:p>
            <a:pPr marL="0" indent="0">
              <a:buNone/>
            </a:pPr>
            <a:r>
              <a:rPr lang="nl-NL" dirty="0"/>
              <a:t>Wat is de onderzoeksvraag van het experiment van Jos en Pim?</a:t>
            </a:r>
          </a:p>
          <a:p>
            <a:pPr marL="0" indent="0">
              <a:buNone/>
            </a:pPr>
            <a:endParaRPr lang="nl-NL" dirty="0"/>
          </a:p>
        </p:txBody>
      </p:sp>
    </p:spTree>
    <p:extLst>
      <p:ext uri="{BB962C8B-B14F-4D97-AF65-F5344CB8AC3E}">
        <p14:creationId xmlns:p14="http://schemas.microsoft.com/office/powerpoint/2010/main" val="395506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96ACC0-107A-4788-B3A4-075FE09B2A67}"/>
              </a:ext>
            </a:extLst>
          </p:cNvPr>
          <p:cNvSpPr>
            <a:spLocks noGrp="1"/>
          </p:cNvSpPr>
          <p:nvPr>
            <p:ph type="title"/>
          </p:nvPr>
        </p:nvSpPr>
        <p:spPr/>
        <p:txBody>
          <a:bodyPr/>
          <a:lstStyle/>
          <a:p>
            <a:r>
              <a:rPr lang="en-US" dirty="0" err="1"/>
              <a:t>Vervolg</a:t>
            </a:r>
            <a:r>
              <a:rPr lang="en-US" dirty="0"/>
              <a:t> 2016</a:t>
            </a:r>
            <a:endParaRPr lang="nl-NL" dirty="0"/>
          </a:p>
        </p:txBody>
      </p:sp>
      <p:sp>
        <p:nvSpPr>
          <p:cNvPr id="7" name="Rectangle 7">
            <a:extLst>
              <a:ext uri="{FF2B5EF4-FFF2-40B4-BE49-F238E27FC236}">
                <a16:creationId xmlns:a16="http://schemas.microsoft.com/office/drawing/2014/main" id="{0B96C1C4-A98D-43CD-BC91-DD50A6EEB2FC}"/>
              </a:ext>
            </a:extLst>
          </p:cNvPr>
          <p:cNvSpPr>
            <a:spLocks noChangeArrowheads="1"/>
          </p:cNvSpPr>
          <p:nvPr/>
        </p:nvSpPr>
        <p:spPr bwMode="auto">
          <a:xfrm>
            <a:off x="193040" y="1738206"/>
            <a:ext cx="9702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a:ln>
                  <a:noFill/>
                </a:ln>
                <a:solidFill>
                  <a:schemeClr val="tx1"/>
                </a:solidFill>
                <a:effectLst/>
                <a:latin typeface="Arial" panose="020B0604020202020204" pitchFamily="34" charset="0"/>
              </a:rPr>
              <a:t>Jos en Pim maken een tabel van de resultaten. Ze moeten het gemiddeld aantal ontkiemde zaden per bakje in elk van de ruimtes nog uitrekenen.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a:ln>
                  <a:noFill/>
                </a:ln>
                <a:solidFill>
                  <a:schemeClr val="tx1"/>
                </a:solidFill>
                <a:effectLst/>
                <a:latin typeface="Arial" panose="020B0604020202020204" pitchFamily="34" charset="0"/>
              </a:rPr>
              <a:t>  </a:t>
            </a:r>
            <a:r>
              <a:rPr kumimoji="0" lang="nl-NL" altLang="nl-NL" sz="14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a:ln>
                  <a:noFill/>
                </a:ln>
                <a:solidFill>
                  <a:schemeClr val="tx1"/>
                </a:solidFill>
                <a:effectLst/>
                <a:latin typeface="Arial" panose="020B0604020202020204" pitchFamily="34" charset="0"/>
              </a:rPr>
              <a:t>De bakjes 7 tot en met 12 werden niet blootgesteld aan sigarettenrook.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1" i="0" u="none" strike="noStrike" cap="none" normalizeH="0" baseline="0" dirty="0">
                <a:ln>
                  <a:noFill/>
                </a:ln>
                <a:solidFill>
                  <a:schemeClr val="tx1"/>
                </a:solidFill>
                <a:effectLst/>
                <a:latin typeface="Arial" panose="020B0604020202020204" pitchFamily="34" charset="0"/>
              </a:rPr>
              <a:t>Leg uit wat bij dit onderzoek de functie is van deze bakjes met zaden.</a:t>
            </a:r>
          </a:p>
        </p:txBody>
      </p:sp>
      <p:pic>
        <p:nvPicPr>
          <p:cNvPr id="1032" name="Picture 8" descr="https://www.eindexamensite.nl/fileadmin/user_upload/oe/vmbo_kb/bio/2016-1/tabel_zaden.gif">
            <a:extLst>
              <a:ext uri="{FF2B5EF4-FFF2-40B4-BE49-F238E27FC236}">
                <a16:creationId xmlns:a16="http://schemas.microsoft.com/office/drawing/2014/main" id="{42E06338-971E-4ADD-93E5-D4AD80E5E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240" y="2489200"/>
            <a:ext cx="42862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726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6BE52CF-4F5B-414D-B668-DAD3AA7C6284}"/>
              </a:ext>
            </a:extLst>
          </p:cNvPr>
          <p:cNvPicPr>
            <a:picLocks noChangeAspect="1"/>
          </p:cNvPicPr>
          <p:nvPr/>
        </p:nvPicPr>
        <p:blipFill>
          <a:blip r:embed="rId2"/>
          <a:stretch>
            <a:fillRect/>
          </a:stretch>
        </p:blipFill>
        <p:spPr>
          <a:xfrm>
            <a:off x="1996902" y="0"/>
            <a:ext cx="7277100" cy="6734175"/>
          </a:xfrm>
          <a:prstGeom prst="rect">
            <a:avLst/>
          </a:prstGeom>
        </p:spPr>
      </p:pic>
    </p:spTree>
    <p:extLst>
      <p:ext uri="{BB962C8B-B14F-4D97-AF65-F5344CB8AC3E}">
        <p14:creationId xmlns:p14="http://schemas.microsoft.com/office/powerpoint/2010/main" val="227420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53097AC-462D-40CC-AC3C-D2AE2824B6DC}"/>
              </a:ext>
            </a:extLst>
          </p:cNvPr>
          <p:cNvPicPr>
            <a:picLocks noChangeAspect="1"/>
          </p:cNvPicPr>
          <p:nvPr/>
        </p:nvPicPr>
        <p:blipFill>
          <a:blip r:embed="rId2"/>
          <a:stretch>
            <a:fillRect/>
          </a:stretch>
        </p:blipFill>
        <p:spPr>
          <a:xfrm>
            <a:off x="2458720" y="100965"/>
            <a:ext cx="7033260" cy="6644580"/>
          </a:xfrm>
          <a:prstGeom prst="rect">
            <a:avLst/>
          </a:prstGeom>
        </p:spPr>
      </p:pic>
    </p:spTree>
    <p:extLst>
      <p:ext uri="{BB962C8B-B14F-4D97-AF65-F5344CB8AC3E}">
        <p14:creationId xmlns:p14="http://schemas.microsoft.com/office/powerpoint/2010/main" val="787481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Doelstellingen</a:t>
            </a:r>
          </a:p>
        </p:txBody>
      </p:sp>
      <p:sp>
        <p:nvSpPr>
          <p:cNvPr id="4" name="Rechthoek 3">
            <a:extLst>
              <a:ext uri="{FF2B5EF4-FFF2-40B4-BE49-F238E27FC236}">
                <a16:creationId xmlns:a16="http://schemas.microsoft.com/office/drawing/2014/main" id="{8E79D0C7-FFC1-43FC-9A1C-5465A1142C7B}"/>
              </a:ext>
            </a:extLst>
          </p:cNvPr>
          <p:cNvSpPr/>
          <p:nvPr/>
        </p:nvSpPr>
        <p:spPr>
          <a:xfrm>
            <a:off x="800099" y="2095500"/>
            <a:ext cx="9286875" cy="3046988"/>
          </a:xfrm>
          <a:prstGeom prst="rect">
            <a:avLst/>
          </a:prstGeom>
        </p:spPr>
        <p:txBody>
          <a:bodyPr wrap="square">
            <a:spAutoFit/>
          </a:bodyPr>
          <a:lstStyle/>
          <a:p>
            <a:r>
              <a:rPr lang="nl-NL" sz="2400" dirty="0"/>
              <a:t>In de biologie is onderzoek heel belangrijk. </a:t>
            </a:r>
          </a:p>
          <a:p>
            <a:endParaRPr lang="nl-NL" sz="2400" dirty="0"/>
          </a:p>
          <a:p>
            <a:r>
              <a:rPr lang="nl-NL" sz="2400" dirty="0"/>
              <a:t>Je moet bijvoorbeeld het volgende kunnen:</a:t>
            </a:r>
          </a:p>
          <a:p>
            <a:endParaRPr lang="nl-NL" sz="2400" dirty="0"/>
          </a:p>
          <a:p>
            <a:pPr>
              <a:buFont typeface="Arial" panose="020B0604020202020204" pitchFamily="34" charset="0"/>
              <a:buChar char="•"/>
            </a:pPr>
            <a:r>
              <a:rPr lang="nl-NL" sz="2400" dirty="0"/>
              <a:t>een onderzoeksvraag bedenken bij een biologisch probleem.</a:t>
            </a:r>
          </a:p>
          <a:p>
            <a:pPr>
              <a:buFont typeface="Arial" panose="020B0604020202020204" pitchFamily="34" charset="0"/>
              <a:buChar char="•"/>
            </a:pPr>
            <a:r>
              <a:rPr lang="nl-NL" sz="2400" dirty="0"/>
              <a:t>een werkplan voor een onderzoek schrijven.</a:t>
            </a:r>
          </a:p>
          <a:p>
            <a:pPr>
              <a:buFont typeface="Arial" panose="020B0604020202020204" pitchFamily="34" charset="0"/>
              <a:buChar char="•"/>
            </a:pPr>
            <a:r>
              <a:rPr lang="nl-NL" sz="2400" dirty="0"/>
              <a:t>conclusies trekken uit resultaten.</a:t>
            </a:r>
          </a:p>
          <a:p>
            <a:pPr>
              <a:buFont typeface="Arial" panose="020B0604020202020204" pitchFamily="34" charset="0"/>
              <a:buChar char="•"/>
            </a:pPr>
            <a:r>
              <a:rPr lang="nl-NL" sz="2400" dirty="0"/>
              <a:t>onderzoek evalueren.</a:t>
            </a:r>
          </a:p>
        </p:txBody>
      </p:sp>
    </p:spTree>
    <p:extLst>
      <p:ext uri="{BB962C8B-B14F-4D97-AF65-F5344CB8AC3E}">
        <p14:creationId xmlns:p14="http://schemas.microsoft.com/office/powerpoint/2010/main" val="245305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Biologisch onderzoek</a:t>
            </a:r>
          </a:p>
        </p:txBody>
      </p:sp>
      <p:sp>
        <p:nvSpPr>
          <p:cNvPr id="3" name="Tijdelijke aanduiding voor inhoud 2"/>
          <p:cNvSpPr>
            <a:spLocks noGrp="1"/>
          </p:cNvSpPr>
          <p:nvPr>
            <p:ph idx="1"/>
          </p:nvPr>
        </p:nvSpPr>
        <p:spPr/>
        <p:txBody>
          <a:bodyPr>
            <a:normAutofit lnSpcReduction="10000"/>
          </a:bodyPr>
          <a:lstStyle/>
          <a:p>
            <a:pPr marL="0" indent="0">
              <a:buNone/>
            </a:pPr>
            <a:r>
              <a:rPr lang="nl-NL" sz="2400" dirty="0"/>
              <a:t>Opgebouwd uit:</a:t>
            </a:r>
          </a:p>
          <a:p>
            <a:pPr>
              <a:buFont typeface="+mj-lt"/>
              <a:buAutoNum type="arabicPeriod"/>
            </a:pPr>
            <a:r>
              <a:rPr lang="nl-NL" sz="2400" dirty="0"/>
              <a:t>Probleemstelling</a:t>
            </a:r>
          </a:p>
          <a:p>
            <a:pPr>
              <a:buFont typeface="+mj-lt"/>
              <a:buAutoNum type="arabicPeriod"/>
            </a:pPr>
            <a:r>
              <a:rPr lang="nl-NL" sz="2400" dirty="0"/>
              <a:t>Onderzoeksvraag</a:t>
            </a:r>
          </a:p>
          <a:p>
            <a:pPr>
              <a:buFont typeface="+mj-lt"/>
              <a:buAutoNum type="arabicPeriod"/>
            </a:pPr>
            <a:r>
              <a:rPr lang="nl-NL" sz="2400" dirty="0"/>
              <a:t>Verwachting (hypothese)</a:t>
            </a:r>
          </a:p>
          <a:p>
            <a:pPr>
              <a:buFont typeface="+mj-lt"/>
              <a:buAutoNum type="arabicPeriod"/>
            </a:pPr>
            <a:r>
              <a:rPr lang="nl-NL" sz="2400" dirty="0"/>
              <a:t>Werkplan</a:t>
            </a:r>
          </a:p>
          <a:p>
            <a:pPr>
              <a:buFont typeface="+mj-lt"/>
              <a:buAutoNum type="arabicPeriod"/>
            </a:pPr>
            <a:r>
              <a:rPr lang="nl-NL" sz="2400" dirty="0"/>
              <a:t>Resultaten</a:t>
            </a:r>
          </a:p>
          <a:p>
            <a:pPr>
              <a:buFont typeface="+mj-lt"/>
              <a:buAutoNum type="arabicPeriod"/>
            </a:pPr>
            <a:r>
              <a:rPr lang="nl-NL" sz="2400" dirty="0"/>
              <a:t>Conclusie</a:t>
            </a:r>
          </a:p>
          <a:p>
            <a:pPr>
              <a:buFont typeface="+mj-lt"/>
              <a:buAutoNum type="arabicPeriod"/>
            </a:pPr>
            <a:r>
              <a:rPr lang="nl-NL" sz="2400" dirty="0"/>
              <a:t>Evaluatie </a:t>
            </a:r>
          </a:p>
        </p:txBody>
      </p:sp>
      <p:pic>
        <p:nvPicPr>
          <p:cNvPr id="2052" name="Picture 4" descr="https://www.loesje.nl/wp-content/uploads/2014/04/onderzoeken.jpg"/>
          <p:cNvPicPr>
            <a:picLocks noChangeAspect="1" noChangeArrowheads="1"/>
          </p:cNvPicPr>
          <p:nvPr/>
        </p:nvPicPr>
        <p:blipFill rotWithShape="1">
          <a:blip r:embed="rId2">
            <a:extLst>
              <a:ext uri="{28A0092B-C50C-407E-A947-70E740481C1C}">
                <a14:useLocalDpi xmlns:a14="http://schemas.microsoft.com/office/drawing/2010/main" val="0"/>
              </a:ext>
            </a:extLst>
          </a:blip>
          <a:srcRect b="11600"/>
          <a:stretch/>
        </p:blipFill>
        <p:spPr bwMode="auto">
          <a:xfrm>
            <a:off x="7206883" y="340463"/>
            <a:ext cx="4482731" cy="560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9452" y="94130"/>
            <a:ext cx="8596668" cy="1320800"/>
          </a:xfrm>
        </p:spPr>
        <p:txBody>
          <a:bodyPr/>
          <a:lstStyle/>
          <a:p>
            <a:r>
              <a:rPr lang="nl-NL" dirty="0"/>
              <a:t>Probleemstelling / onderzoeksvraag</a:t>
            </a:r>
          </a:p>
        </p:txBody>
      </p:sp>
      <p:sp>
        <p:nvSpPr>
          <p:cNvPr id="3" name="Tijdelijke aanduiding voor inhoud 2"/>
          <p:cNvSpPr>
            <a:spLocks noGrp="1"/>
          </p:cNvSpPr>
          <p:nvPr>
            <p:ph idx="1"/>
          </p:nvPr>
        </p:nvSpPr>
        <p:spPr>
          <a:xfrm>
            <a:off x="677334" y="1532965"/>
            <a:ext cx="8596668" cy="4508397"/>
          </a:xfrm>
        </p:spPr>
        <p:txBody>
          <a:bodyPr>
            <a:normAutofit/>
          </a:bodyPr>
          <a:lstStyle/>
          <a:p>
            <a:pPr marL="0" indent="0">
              <a:buNone/>
            </a:pPr>
            <a:r>
              <a:rPr lang="nl-NL" sz="2400" u="sng" dirty="0"/>
              <a:t>Probleemstelling=</a:t>
            </a:r>
          </a:p>
          <a:p>
            <a:pPr marL="0" indent="0">
              <a:buNone/>
            </a:pPr>
            <a:r>
              <a:rPr lang="nl-NL" sz="2400" dirty="0"/>
              <a:t>Wat wil je gaan onderzoeken?</a:t>
            </a:r>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r>
              <a:rPr lang="nl-NL" sz="2400" u="sng" dirty="0"/>
              <a:t>Onderzoeksvraag=</a:t>
            </a:r>
          </a:p>
          <a:p>
            <a:pPr marL="0" indent="0">
              <a:buNone/>
            </a:pPr>
            <a:r>
              <a:rPr lang="nl-NL" sz="2400" dirty="0"/>
              <a:t>Nauwkeurige vraagstelling over wat je wilt onderzoeken</a:t>
            </a:r>
          </a:p>
        </p:txBody>
      </p:sp>
      <p:pic>
        <p:nvPicPr>
          <p:cNvPr id="4" name="Picture 2" descr="http://idmdenhaag.nl/conferentie/2011/idmdhconf1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1587" y="2049929"/>
            <a:ext cx="4268577" cy="2858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731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Verwachting </a:t>
            </a:r>
          </a:p>
        </p:txBody>
      </p:sp>
      <p:sp>
        <p:nvSpPr>
          <p:cNvPr id="3" name="Tijdelijke aanduiding voor inhoud 2"/>
          <p:cNvSpPr>
            <a:spLocks noGrp="1"/>
          </p:cNvSpPr>
          <p:nvPr>
            <p:ph idx="1"/>
          </p:nvPr>
        </p:nvSpPr>
        <p:spPr/>
        <p:txBody>
          <a:bodyPr>
            <a:normAutofit/>
          </a:bodyPr>
          <a:lstStyle/>
          <a:p>
            <a:pPr marL="0" indent="0">
              <a:buNone/>
            </a:pPr>
            <a:r>
              <a:rPr lang="nl-NL" sz="2400" dirty="0"/>
              <a:t>Bij de verwachting geef je een mogelijk antwoord op de onderzoeksvraag. </a:t>
            </a:r>
          </a:p>
          <a:p>
            <a:pPr marL="0" indent="0">
              <a:buNone/>
            </a:pPr>
            <a:r>
              <a:rPr lang="nl-NL" sz="2400" dirty="0"/>
              <a:t>Je moet ook uitleggen waarom je dat denkt!</a:t>
            </a:r>
          </a:p>
        </p:txBody>
      </p:sp>
      <p:pic>
        <p:nvPicPr>
          <p:cNvPr id="3074" name="Picture 2" descr="http://rerubabs.nl/gedachtengoed/wp-content/uploads/2014/11/teleurstelling.jpg"/>
          <p:cNvPicPr>
            <a:picLocks noChangeAspect="1" noChangeArrowheads="1"/>
          </p:cNvPicPr>
          <p:nvPr/>
        </p:nvPicPr>
        <p:blipFill rotWithShape="1">
          <a:blip r:embed="rId2">
            <a:extLst>
              <a:ext uri="{28A0092B-C50C-407E-A947-70E740481C1C}">
                <a14:useLocalDpi xmlns:a14="http://schemas.microsoft.com/office/drawing/2010/main" val="0"/>
              </a:ext>
            </a:extLst>
          </a:blip>
          <a:srcRect b="12720"/>
          <a:stretch/>
        </p:blipFill>
        <p:spPr bwMode="auto">
          <a:xfrm>
            <a:off x="7691717" y="4304608"/>
            <a:ext cx="4255671" cy="249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62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596668" cy="1320800"/>
          </a:xfrm>
        </p:spPr>
        <p:txBody>
          <a:bodyPr/>
          <a:lstStyle/>
          <a:p>
            <a:r>
              <a:rPr lang="nl-NL" dirty="0"/>
              <a:t>Werkplan </a:t>
            </a:r>
          </a:p>
        </p:txBody>
      </p:sp>
      <p:sp>
        <p:nvSpPr>
          <p:cNvPr id="3" name="Tijdelijke aanduiding voor inhoud 2"/>
          <p:cNvSpPr>
            <a:spLocks noGrp="1"/>
          </p:cNvSpPr>
          <p:nvPr>
            <p:ph idx="1"/>
          </p:nvPr>
        </p:nvSpPr>
        <p:spPr>
          <a:xfrm>
            <a:off x="578224" y="887506"/>
            <a:ext cx="8875058" cy="5970493"/>
          </a:xfrm>
        </p:spPr>
        <p:txBody>
          <a:bodyPr>
            <a:normAutofit fontScale="85000" lnSpcReduction="20000"/>
          </a:bodyPr>
          <a:lstStyle/>
          <a:p>
            <a:pPr marL="0" indent="0">
              <a:buNone/>
            </a:pPr>
            <a:r>
              <a:rPr lang="nl-NL" sz="2400" b="1" u="sng" dirty="0"/>
              <a:t>Omschrijf je proef</a:t>
            </a:r>
          </a:p>
          <a:p>
            <a:r>
              <a:rPr lang="nl-NL" sz="2400" dirty="0"/>
              <a:t>Bedenk hoeveel organismen je gebruikt (grote aantallen zijn meer betrouwbaar)</a:t>
            </a:r>
          </a:p>
          <a:p>
            <a:r>
              <a:rPr lang="nl-NL" sz="2400" dirty="0"/>
              <a:t>Welke factor onderzoek je? </a:t>
            </a:r>
          </a:p>
          <a:p>
            <a:r>
              <a:rPr lang="nl-NL" sz="2400" dirty="0"/>
              <a:t>Gebruik een proefgroep en een controlegroep</a:t>
            </a:r>
          </a:p>
          <a:p>
            <a:r>
              <a:rPr lang="nl-NL" sz="2400" dirty="0"/>
              <a:t>Zorg dat de overige omstandigheden gelijk zijn.</a:t>
            </a:r>
          </a:p>
          <a:p>
            <a:r>
              <a:rPr lang="nl-NL" sz="2400" dirty="0"/>
              <a:t>Omschrijf stap voor stap wat je gaat doen</a:t>
            </a:r>
          </a:p>
          <a:p>
            <a:pPr>
              <a:buFontTx/>
              <a:buChar char="-"/>
            </a:pPr>
            <a:endParaRPr lang="nl-NL" sz="2400" dirty="0"/>
          </a:p>
          <a:p>
            <a:pPr marL="0" indent="0">
              <a:buNone/>
            </a:pPr>
            <a:r>
              <a:rPr lang="nl-NL" sz="2400" b="1" u="sng" dirty="0"/>
              <a:t>Beschrijf wat je nodig hebt</a:t>
            </a:r>
          </a:p>
          <a:p>
            <a:pPr marL="0" indent="0">
              <a:buNone/>
            </a:pPr>
            <a:r>
              <a:rPr lang="nl-NL" sz="2400" dirty="0"/>
              <a:t>Welke materialen heb je nodig?</a:t>
            </a:r>
          </a:p>
          <a:p>
            <a:pPr marL="0" indent="0">
              <a:buNone/>
            </a:pPr>
            <a:endParaRPr lang="nl-NL" sz="2400" dirty="0"/>
          </a:p>
          <a:p>
            <a:pPr marL="0" indent="0">
              <a:buNone/>
            </a:pPr>
            <a:r>
              <a:rPr lang="nl-NL" sz="2400" b="1" u="sng" dirty="0"/>
              <a:t>Beschrijf hoe je de resultaten gaat waarnemen</a:t>
            </a:r>
          </a:p>
          <a:p>
            <a:r>
              <a:rPr lang="nl-NL" sz="2400" dirty="0"/>
              <a:t>Hoe ga je de resultaten van de proefgroep en controlegroep vergelijken? Bv. Meten/tellen/wegen etc.</a:t>
            </a:r>
          </a:p>
          <a:p>
            <a:r>
              <a:rPr lang="nl-NL" sz="2400" dirty="0"/>
              <a:t>Bedenk hoe je de resultaten gaat weergeven. Bv. In tabel/grafiek/tekening etc.</a:t>
            </a:r>
          </a:p>
          <a:p>
            <a:pPr>
              <a:buFontTx/>
              <a:buChar char="-"/>
            </a:pPr>
            <a:endParaRPr lang="nl-NL" sz="2400" dirty="0"/>
          </a:p>
        </p:txBody>
      </p:sp>
      <p:pic>
        <p:nvPicPr>
          <p:cNvPr id="5122" name="Picture 2" descr="http://www.mediationperspectief.nl/wp-content/uploads/2015/01/stappenplan-echtscheiding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5278" y="2208307"/>
            <a:ext cx="5164325" cy="272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87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9452" y="112058"/>
            <a:ext cx="8596668" cy="587189"/>
          </a:xfrm>
        </p:spPr>
        <p:txBody>
          <a:bodyPr>
            <a:normAutofit fontScale="90000"/>
          </a:bodyPr>
          <a:lstStyle/>
          <a:p>
            <a:r>
              <a:rPr lang="nl-NL" dirty="0"/>
              <a:t>Resultaten</a:t>
            </a:r>
          </a:p>
        </p:txBody>
      </p:sp>
      <p:sp>
        <p:nvSpPr>
          <p:cNvPr id="3" name="Tijdelijke aanduiding voor inhoud 2"/>
          <p:cNvSpPr>
            <a:spLocks noGrp="1"/>
          </p:cNvSpPr>
          <p:nvPr>
            <p:ph idx="1"/>
          </p:nvPr>
        </p:nvSpPr>
        <p:spPr>
          <a:xfrm>
            <a:off x="341158" y="1071377"/>
            <a:ext cx="9085230" cy="4885670"/>
          </a:xfrm>
        </p:spPr>
        <p:txBody>
          <a:bodyPr>
            <a:noAutofit/>
          </a:bodyPr>
          <a:lstStyle/>
          <a:p>
            <a:pPr marL="0" indent="0">
              <a:buNone/>
            </a:pPr>
            <a:r>
              <a:rPr lang="nl-NL" sz="2400" u="sng" dirty="0"/>
              <a:t>Resultaten:</a:t>
            </a:r>
          </a:p>
          <a:p>
            <a:pPr marL="0" indent="0">
              <a:buNone/>
            </a:pPr>
            <a:r>
              <a:rPr lang="nl-NL" sz="2400" dirty="0"/>
              <a:t>Noteer je resultaten zoals je in het werkplan hebt omschreven</a:t>
            </a:r>
          </a:p>
          <a:p>
            <a:pPr marL="0" indent="0">
              <a:buNone/>
            </a:pPr>
            <a:endParaRPr lang="nl-NL" sz="2400" dirty="0"/>
          </a:p>
        </p:txBody>
      </p:sp>
      <p:pic>
        <p:nvPicPr>
          <p:cNvPr id="5" name="Picture 2" descr="http://leestrainer.nl/Leerlijn%20Rekenen/groep/cijferen/melkgrafi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25" y="2376652"/>
            <a:ext cx="3750884" cy="26421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images.slideplayer.nl/8/2102320/slides/slid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243" y="2620370"/>
            <a:ext cx="5108575" cy="38314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eestrainer.nl/citotoets/studievaardig/leeftijdbroo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009" y="3193576"/>
            <a:ext cx="2777502" cy="325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92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9452" y="112058"/>
            <a:ext cx="8596668" cy="587189"/>
          </a:xfrm>
        </p:spPr>
        <p:txBody>
          <a:bodyPr>
            <a:normAutofit fontScale="90000"/>
          </a:bodyPr>
          <a:lstStyle/>
          <a:p>
            <a:r>
              <a:rPr lang="nl-NL" dirty="0"/>
              <a:t>Conclusie</a:t>
            </a:r>
          </a:p>
        </p:txBody>
      </p:sp>
      <p:sp>
        <p:nvSpPr>
          <p:cNvPr id="3" name="Tijdelijke aanduiding voor inhoud 2"/>
          <p:cNvSpPr>
            <a:spLocks noGrp="1"/>
          </p:cNvSpPr>
          <p:nvPr>
            <p:ph idx="1"/>
          </p:nvPr>
        </p:nvSpPr>
        <p:spPr>
          <a:xfrm>
            <a:off x="341158" y="1071377"/>
            <a:ext cx="9085230" cy="4885670"/>
          </a:xfrm>
        </p:spPr>
        <p:txBody>
          <a:bodyPr>
            <a:noAutofit/>
          </a:bodyPr>
          <a:lstStyle/>
          <a:p>
            <a:r>
              <a:rPr lang="nl-NL" sz="2400" dirty="0"/>
              <a:t>Je gaat de resultaten van de proefgroep en controlegroep vergelijken</a:t>
            </a:r>
          </a:p>
          <a:p>
            <a:r>
              <a:rPr lang="nl-NL" sz="2400" dirty="0"/>
              <a:t>Klopt je verwachting?</a:t>
            </a:r>
          </a:p>
          <a:p>
            <a:r>
              <a:rPr lang="nl-NL" sz="2400" dirty="0"/>
              <a:t>Kun je antwoord geven op de onderzoeksvraag (zo niet, dan moet je evalueren)</a:t>
            </a:r>
          </a:p>
        </p:txBody>
      </p:sp>
      <p:pic>
        <p:nvPicPr>
          <p:cNvPr id="6146" name="Picture 2" descr="cijfers-campagne-620x400.jpg (620×40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9259" y="4849472"/>
            <a:ext cx="3433482" cy="221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78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FBCD2-82C7-40A3-A892-B665767910B7}"/>
              </a:ext>
            </a:extLst>
          </p:cNvPr>
          <p:cNvSpPr>
            <a:spLocks noGrp="1"/>
          </p:cNvSpPr>
          <p:nvPr>
            <p:ph type="title"/>
          </p:nvPr>
        </p:nvSpPr>
        <p:spPr/>
        <p:txBody>
          <a:bodyPr/>
          <a:lstStyle/>
          <a:p>
            <a:r>
              <a:rPr lang="en-US" dirty="0" err="1"/>
              <a:t>Vorig</a:t>
            </a:r>
            <a:r>
              <a:rPr lang="en-US" dirty="0"/>
              <a:t> </a:t>
            </a:r>
            <a:r>
              <a:rPr lang="en-US" dirty="0" err="1"/>
              <a:t>jaar</a:t>
            </a:r>
            <a:r>
              <a:rPr lang="en-US" dirty="0"/>
              <a:t> </a:t>
            </a:r>
            <a:r>
              <a:rPr lang="en-US" dirty="0" err="1"/>
              <a:t>examen</a:t>
            </a:r>
            <a:r>
              <a:rPr lang="en-US" dirty="0"/>
              <a:t> </a:t>
            </a:r>
            <a:r>
              <a:rPr lang="en-US" dirty="0" err="1"/>
              <a:t>vraag</a:t>
            </a:r>
            <a:r>
              <a:rPr lang="en-US" dirty="0"/>
              <a:t>:</a:t>
            </a:r>
            <a:endParaRPr lang="nl-NL" dirty="0"/>
          </a:p>
        </p:txBody>
      </p:sp>
      <p:sp>
        <p:nvSpPr>
          <p:cNvPr id="3" name="Tijdelijke aanduiding voor inhoud 2">
            <a:extLst>
              <a:ext uri="{FF2B5EF4-FFF2-40B4-BE49-F238E27FC236}">
                <a16:creationId xmlns:a16="http://schemas.microsoft.com/office/drawing/2014/main" id="{242805AA-DAD0-4CE1-9522-8BF6B55DC0BC}"/>
              </a:ext>
            </a:extLst>
          </p:cNvPr>
          <p:cNvSpPr>
            <a:spLocks noGrp="1"/>
          </p:cNvSpPr>
          <p:nvPr>
            <p:ph idx="1"/>
          </p:nvPr>
        </p:nvSpPr>
        <p:spPr>
          <a:xfrm>
            <a:off x="677334" y="1419225"/>
            <a:ext cx="9247716" cy="4829175"/>
          </a:xfrm>
        </p:spPr>
        <p:txBody>
          <a:bodyPr>
            <a:normAutofit/>
          </a:bodyPr>
          <a:lstStyle/>
          <a:p>
            <a:pPr marL="0" indent="0">
              <a:buNone/>
            </a:pPr>
            <a:r>
              <a:rPr lang="nl-NL" sz="2000" b="1" dirty="0"/>
              <a:t>Vmbo GT Biologie 2018-1 (2 punten)</a:t>
            </a:r>
          </a:p>
          <a:p>
            <a:pPr marL="0" indent="0">
              <a:buNone/>
            </a:pPr>
            <a:r>
              <a:rPr lang="nl-NL" sz="2000" dirty="0"/>
              <a:t>In de </a:t>
            </a:r>
            <a:r>
              <a:rPr lang="nl-NL" sz="2000" dirty="0" err="1"/>
              <a:t>Mojavewoestijn</a:t>
            </a:r>
            <a:r>
              <a:rPr lang="nl-NL" sz="2000" dirty="0"/>
              <a:t> in de Verenigde Staten leven bosratten die van giftige creosootstruiken eten. De ratten worden niet ziek van het gif.</a:t>
            </a:r>
            <a:br>
              <a:rPr lang="nl-NL" sz="2000" dirty="0"/>
            </a:br>
            <a:r>
              <a:rPr lang="nl-NL" sz="2000" dirty="0"/>
              <a:t>Wetenschappers hebben ontdekt dat in het verteringskanaal van deze ratten bacteriën leven die het gif afbreken. </a:t>
            </a:r>
          </a:p>
          <a:p>
            <a:pPr marL="0" indent="0">
              <a:buNone/>
            </a:pPr>
            <a:r>
              <a:rPr lang="nl-NL" sz="2000" dirty="0"/>
              <a:t>Bosratten die in andere delen van de Verenigde Staten leven, worden ziek als ze van creosootstruiken eten. Deze bosratten zijn wél gevoelig voor het gif.</a:t>
            </a:r>
            <a:br>
              <a:rPr lang="nl-NL" sz="2000" dirty="0"/>
            </a:br>
            <a:r>
              <a:rPr lang="nl-NL" sz="2000" dirty="0"/>
              <a:t>De wetenschappers vragen zich af of ze zulke bosratten ongevoelig voor het gif kunnen maken. Ze doen een onderzoek waarbij ze voedselbrokjes gebruiken die gemengd zijn met poep van bosratten uit de </a:t>
            </a:r>
            <a:r>
              <a:rPr lang="nl-NL" sz="2000" dirty="0" err="1"/>
              <a:t>Mojavewoestijn</a:t>
            </a:r>
            <a:r>
              <a:rPr lang="nl-NL" sz="2000" dirty="0"/>
              <a:t>. In die poep zitten veel darmbacteriën.</a:t>
            </a:r>
          </a:p>
          <a:p>
            <a:pPr marL="0" indent="0">
              <a:buNone/>
            </a:pPr>
            <a:endParaRPr lang="nl-NL" sz="2000" dirty="0"/>
          </a:p>
          <a:p>
            <a:r>
              <a:rPr lang="nl-NL" sz="2000" b="1" dirty="0"/>
              <a:t>Schrijf een werkplan op voor zo’n onderzoek.</a:t>
            </a:r>
            <a:endParaRPr lang="nl-NL" sz="2000" dirty="0"/>
          </a:p>
          <a:p>
            <a:pPr marL="0" indent="0">
              <a:buNone/>
            </a:pPr>
            <a:endParaRPr lang="nl-NL" sz="2000" dirty="0"/>
          </a:p>
        </p:txBody>
      </p:sp>
    </p:spTree>
    <p:extLst>
      <p:ext uri="{BB962C8B-B14F-4D97-AF65-F5344CB8AC3E}">
        <p14:creationId xmlns:p14="http://schemas.microsoft.com/office/powerpoint/2010/main" val="297516321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5873</TotalTime>
  <Words>431</Words>
  <Application>Microsoft Office PowerPoint</Application>
  <PresentationFormat>Breedbeeld</PresentationFormat>
  <Paragraphs>78</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Trebuchet MS</vt:lpstr>
      <vt:lpstr>Wingdings 3</vt:lpstr>
      <vt:lpstr>Facet</vt:lpstr>
      <vt:lpstr>PowerPoint-presentatie</vt:lpstr>
      <vt:lpstr>Doelstellingen</vt:lpstr>
      <vt:lpstr>Biologisch onderzoek</vt:lpstr>
      <vt:lpstr>Probleemstelling / onderzoeksvraag</vt:lpstr>
      <vt:lpstr>Verwachting </vt:lpstr>
      <vt:lpstr>Werkplan </vt:lpstr>
      <vt:lpstr>Resultaten</vt:lpstr>
      <vt:lpstr>Conclusie</vt:lpstr>
      <vt:lpstr>Vorig jaar examen vraag:</vt:lpstr>
      <vt:lpstr>PowerPoint-presentatie</vt:lpstr>
      <vt:lpstr>PowerPoint-presentatie</vt:lpstr>
      <vt:lpstr>Examenvraag 2017</vt:lpstr>
      <vt:lpstr>Examenvraag 2016</vt:lpstr>
      <vt:lpstr>Vervolg 2016</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Biologie</dc:title>
  <dc:creator>Sanne</dc:creator>
  <cp:lastModifiedBy>Sanne van der Linden</cp:lastModifiedBy>
  <cp:revision>54</cp:revision>
  <dcterms:created xsi:type="dcterms:W3CDTF">2016-09-09T11:19:34Z</dcterms:created>
  <dcterms:modified xsi:type="dcterms:W3CDTF">2019-03-19T09:03:08Z</dcterms:modified>
</cp:coreProperties>
</file>